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91" d="100"/>
          <a:sy n="91" d="100"/>
        </p:scale>
        <p:origin x="-341" y="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B6BF7-E63C-463C-A86A-30A8564B30D9}" type="datetimeFigureOut">
              <a:rPr lang="ru-RU" smtClean="0"/>
              <a:t>01.02.2017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E625E-BA24-401A-AE74-F6AF8F5ABD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4626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B6BF7-E63C-463C-A86A-30A8564B30D9}" type="datetimeFigureOut">
              <a:rPr lang="ru-RU" smtClean="0"/>
              <a:t>01.02.2017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E625E-BA24-401A-AE74-F6AF8F5ABD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83934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B6BF7-E63C-463C-A86A-30A8564B30D9}" type="datetimeFigureOut">
              <a:rPr lang="ru-RU" smtClean="0"/>
              <a:t>01.02.2017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E625E-BA24-401A-AE74-F6AF8F5ABDC9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24411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B6BF7-E63C-463C-A86A-30A8564B30D9}" type="datetimeFigureOut">
              <a:rPr lang="ru-RU" smtClean="0"/>
              <a:t>01.02.2017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E625E-BA24-401A-AE74-F6AF8F5ABD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4053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B6BF7-E63C-463C-A86A-30A8564B30D9}" type="datetimeFigureOut">
              <a:rPr lang="ru-RU" smtClean="0"/>
              <a:t>01.02.2017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E625E-BA24-401A-AE74-F6AF8F5ABDC9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401521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B6BF7-E63C-463C-A86A-30A8564B30D9}" type="datetimeFigureOut">
              <a:rPr lang="ru-RU" smtClean="0"/>
              <a:t>01.02.2017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E625E-BA24-401A-AE74-F6AF8F5ABD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39582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B6BF7-E63C-463C-A86A-30A8564B30D9}" type="datetimeFigureOut">
              <a:rPr lang="ru-RU" smtClean="0"/>
              <a:t>01.02.2017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E625E-BA24-401A-AE74-F6AF8F5ABD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47447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B6BF7-E63C-463C-A86A-30A8564B30D9}" type="datetimeFigureOut">
              <a:rPr lang="ru-RU" smtClean="0"/>
              <a:t>01.02.2017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E625E-BA24-401A-AE74-F6AF8F5ABD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3719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B6BF7-E63C-463C-A86A-30A8564B30D9}" type="datetimeFigureOut">
              <a:rPr lang="ru-RU" smtClean="0"/>
              <a:t>01.02.2017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E625E-BA24-401A-AE74-F6AF8F5ABD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18636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B6BF7-E63C-463C-A86A-30A8564B30D9}" type="datetimeFigureOut">
              <a:rPr lang="ru-RU" smtClean="0"/>
              <a:t>01.02.2017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E625E-BA24-401A-AE74-F6AF8F5ABD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43419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B6BF7-E63C-463C-A86A-30A8564B30D9}" type="datetimeFigureOut">
              <a:rPr lang="ru-RU" smtClean="0"/>
              <a:t>01.02.2017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E625E-BA24-401A-AE74-F6AF8F5ABD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1508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B6BF7-E63C-463C-A86A-30A8564B30D9}" type="datetimeFigureOut">
              <a:rPr lang="ru-RU" smtClean="0"/>
              <a:t>01.02.2017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E625E-BA24-401A-AE74-F6AF8F5ABD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34561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B6BF7-E63C-463C-A86A-30A8564B30D9}" type="datetimeFigureOut">
              <a:rPr lang="ru-RU" smtClean="0"/>
              <a:t>01.02.2017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E625E-BA24-401A-AE74-F6AF8F5ABD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09455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B6BF7-E63C-463C-A86A-30A8564B30D9}" type="datetimeFigureOut">
              <a:rPr lang="ru-RU" smtClean="0"/>
              <a:t>01.02.2017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E625E-BA24-401A-AE74-F6AF8F5ABD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86137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B6BF7-E63C-463C-A86A-30A8564B30D9}" type="datetimeFigureOut">
              <a:rPr lang="ru-RU" smtClean="0"/>
              <a:t>01.02.2017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E625E-BA24-401A-AE74-F6AF8F5ABD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04926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E625E-BA24-401A-AE74-F6AF8F5ABDC9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B6BF7-E63C-463C-A86A-30A8564B30D9}" type="datetimeFigureOut">
              <a:rPr lang="ru-RU" smtClean="0"/>
              <a:t>01.02.2017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278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3B6BF7-E63C-463C-A86A-30A8564B30D9}" type="datetimeFigureOut">
              <a:rPr lang="ru-RU" smtClean="0"/>
              <a:t>01.02.2017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9EE625E-BA24-401A-AE74-F6AF8F5ABD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2087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72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Пятница (</a:t>
            </a:r>
            <a:r>
              <a:rPr lang="ru-RU" sz="7200" b="1" i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джума</a:t>
            </a:r>
            <a:r>
              <a:rPr lang="ru-RU" sz="72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у мусульман</a:t>
            </a:r>
            <a:endParaRPr lang="ru-RU" sz="7200" b="1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7605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457200"/>
            <a:ext cx="8596668" cy="1866900"/>
          </a:xfrm>
        </p:spPr>
        <p:txBody>
          <a:bodyPr>
            <a:normAutofit fontScale="90000"/>
          </a:bodyPr>
          <a:lstStyle/>
          <a:p>
            <a:pPr algn="r"/>
            <a:r>
              <a:rPr lang="ru-RU" sz="4400" b="1" dirty="0" smtClean="0">
                <a:solidFill>
                  <a:srgbClr val="7030A0"/>
                </a:solidFill>
              </a:rPr>
              <a:t>В разных религиозных культурах есть особо почитаемые дни недели</a:t>
            </a:r>
            <a:r>
              <a:rPr lang="ru-RU" sz="4000" dirty="0" smtClean="0">
                <a:solidFill>
                  <a:srgbClr val="7030A0"/>
                </a:solidFill>
              </a:rPr>
              <a:t/>
            </a:r>
            <a:br>
              <a:rPr lang="ru-RU" sz="4000" dirty="0" smtClean="0">
                <a:solidFill>
                  <a:srgbClr val="7030A0"/>
                </a:solidFill>
              </a:rPr>
            </a:b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251268" y="2819400"/>
            <a:ext cx="10086532" cy="2466915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3600" dirty="0" smtClean="0"/>
              <a:t>В иудаизме – </a:t>
            </a:r>
            <a:r>
              <a:rPr lang="ru-RU" sz="3600" dirty="0" smtClean="0">
                <a:solidFill>
                  <a:srgbClr val="C00000"/>
                </a:solidFill>
              </a:rPr>
              <a:t>суббота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3600" dirty="0" smtClean="0"/>
              <a:t>В христианстве – </a:t>
            </a:r>
            <a:r>
              <a:rPr lang="ru-RU" sz="3600" dirty="0" smtClean="0">
                <a:solidFill>
                  <a:srgbClr val="C00000"/>
                </a:solidFill>
              </a:rPr>
              <a:t>воскресенье</a:t>
            </a:r>
            <a:endParaRPr lang="ru-RU" sz="3600" dirty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3600" dirty="0" smtClean="0"/>
              <a:t>В мусульманстве - </a:t>
            </a:r>
            <a:r>
              <a:rPr lang="ru-RU" sz="3600" dirty="0" smtClean="0">
                <a:solidFill>
                  <a:srgbClr val="C00000"/>
                </a:solidFill>
              </a:rPr>
              <a:t>пятница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792875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Картинки по запросу пятница у мусульман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58"/>
          <a:stretch/>
        </p:blipFill>
        <p:spPr bwMode="auto">
          <a:xfrm>
            <a:off x="0" y="-101600"/>
            <a:ext cx="12192000" cy="695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823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6300" y="1003300"/>
            <a:ext cx="9309100" cy="48133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</a:t>
            </a:r>
            <a:r>
              <a:rPr lang="ru-RU" b="1" dirty="0" smtClean="0">
                <a:solidFill>
                  <a:srgbClr val="FF0000"/>
                </a:solidFill>
              </a:rPr>
              <a:t> пятницу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Аллах сотворил первого человека – Адама</a:t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 </a:t>
            </a:r>
            <a:r>
              <a:rPr lang="ru-RU" b="1" dirty="0" smtClean="0">
                <a:solidFill>
                  <a:srgbClr val="FF0000"/>
                </a:solidFill>
              </a:rPr>
              <a:t>пятницу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Аллах переселил Адама на землю</a:t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 </a:t>
            </a:r>
            <a:r>
              <a:rPr lang="ru-RU" b="1" dirty="0" smtClean="0">
                <a:solidFill>
                  <a:srgbClr val="FF0000"/>
                </a:solidFill>
              </a:rPr>
              <a:t>пятницу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умер Адам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683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734" y="215900"/>
            <a:ext cx="7437966" cy="24892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</a:rPr>
              <a:t>К наступлению </a:t>
            </a:r>
            <a:r>
              <a:rPr lang="ru-RU" sz="4000" b="1" dirty="0" smtClean="0">
                <a:solidFill>
                  <a:srgbClr val="FF0000"/>
                </a:solidFill>
              </a:rPr>
              <a:t>пятницы</a:t>
            </a:r>
            <a:r>
              <a:rPr lang="ru-RU" sz="4000" b="1" dirty="0" smtClean="0">
                <a:solidFill>
                  <a:srgbClr val="7030A0"/>
                </a:solidFill>
              </a:rPr>
              <a:t> верующие готовятся с особым чувством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4734" y="2705100"/>
            <a:ext cx="7696200" cy="3768062"/>
          </a:xfrm>
        </p:spPr>
        <p:txBody>
          <a:bodyPr/>
          <a:lstStyle/>
          <a:p>
            <a:pPr marL="0" indent="0">
              <a:buNone/>
            </a:pPr>
            <a:r>
              <a:rPr lang="ru-RU" sz="3200" dirty="0" smtClean="0">
                <a:solidFill>
                  <a:srgbClr val="00B050"/>
                </a:solidFill>
              </a:rPr>
              <a:t>Верующие не работают, а идут в мечеть, где встречаются со своими братьями по вере и готовятся к пятничной молитве и проповеди духовного лица</a:t>
            </a:r>
          </a:p>
          <a:p>
            <a:endParaRPr lang="ru-RU" dirty="0"/>
          </a:p>
        </p:txBody>
      </p:sp>
      <p:pic>
        <p:nvPicPr>
          <p:cNvPr id="2050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500" y="-7769"/>
            <a:ext cx="5016500" cy="6865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9392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725" y="114300"/>
            <a:ext cx="10058400" cy="3225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</a:rPr>
              <a:t>Пятничная молитва длится немного больше, чем обычная</a:t>
            </a:r>
            <a:br>
              <a:rPr lang="ru-RU" sz="4000" b="1" dirty="0" smtClean="0">
                <a:solidFill>
                  <a:srgbClr val="7030A0"/>
                </a:solidFill>
              </a:rPr>
            </a:br>
            <a:r>
              <a:rPr lang="ru-RU" sz="4000" b="1" dirty="0" smtClean="0">
                <a:solidFill>
                  <a:srgbClr val="7030A0"/>
                </a:solidFill>
              </a:rPr>
              <a:t/>
            </a:r>
            <a:br>
              <a:rPr lang="ru-RU" sz="4000" b="1" dirty="0" smtClean="0">
                <a:solidFill>
                  <a:srgbClr val="7030A0"/>
                </a:solidFill>
              </a:rPr>
            </a:br>
            <a:r>
              <a:rPr lang="ru-RU" sz="4000" b="1" dirty="0" smtClean="0">
                <a:solidFill>
                  <a:srgbClr val="7030A0"/>
                </a:solidFill>
              </a:rPr>
              <a:t>В пятницу проводится </a:t>
            </a:r>
            <a:r>
              <a:rPr lang="ru-RU" sz="4000" b="1" dirty="0" err="1" smtClean="0">
                <a:solidFill>
                  <a:srgbClr val="FF0000"/>
                </a:solidFill>
              </a:rPr>
              <a:t>хутба</a:t>
            </a:r>
            <a:r>
              <a:rPr lang="ru-RU" sz="4000" b="1" dirty="0">
                <a:solidFill>
                  <a:srgbClr val="7030A0"/>
                </a:solidFill>
              </a:rPr>
              <a:t/>
            </a:r>
            <a:br>
              <a:rPr lang="ru-RU" sz="4000" b="1" dirty="0">
                <a:solidFill>
                  <a:srgbClr val="7030A0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4" name="Picture 2" descr="Картинки по запросу хутб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675" y="2444750"/>
            <a:ext cx="666750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77812" y="3249047"/>
            <a:ext cx="505777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*</a:t>
            </a:r>
            <a:r>
              <a:rPr lang="ru-RU" sz="2800" b="1" dirty="0" err="1" smtClean="0">
                <a:solidFill>
                  <a:srgbClr val="FF0000"/>
                </a:solidFill>
              </a:rPr>
              <a:t>Хутба</a:t>
            </a: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</a:rPr>
              <a:t>– специальная проповедь мусульманского религиозного деятеля – муфтия, муллы, имама, которая произносится с </a:t>
            </a:r>
            <a:r>
              <a:rPr lang="ru-RU" sz="2800" dirty="0" err="1" smtClean="0">
                <a:solidFill>
                  <a:schemeClr val="accent5">
                    <a:lumMod val="50000"/>
                  </a:schemeClr>
                </a:solidFill>
              </a:rPr>
              <a:t>минбара</a:t>
            </a:r>
            <a:endParaRPr lang="ru-RU" sz="28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494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292100"/>
            <a:ext cx="8931102" cy="33274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Во время </a:t>
            </a:r>
            <a:r>
              <a:rPr lang="ru-RU" dirty="0" err="1" smtClean="0">
                <a:solidFill>
                  <a:srgbClr val="FF0000"/>
                </a:solidFill>
              </a:rPr>
              <a:t>хутбы</a:t>
            </a:r>
            <a:r>
              <a:rPr lang="ru-RU" dirty="0" smtClean="0">
                <a:solidFill>
                  <a:srgbClr val="7030A0"/>
                </a:solidFill>
              </a:rPr>
              <a:t> никто не отвлекается и не ходит по мечети – в это время важно слушать, делать нужные выводы и брать пример с тех, о ком с чувством гордости говорит духовное лицо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4098" name="Picture 2" descr="Картинки по запросу проповедь муфтия в хутб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3211181"/>
            <a:ext cx="5130800" cy="3475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Картинки по запросу проповедь муфтия в хутбу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0902" y="3211181"/>
            <a:ext cx="5130800" cy="3475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7217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900" y="0"/>
            <a:ext cx="10502900" cy="6858000"/>
          </a:xfrm>
          <a:prstGeom prst="flowChartMagneticTap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После пятничной </a:t>
            </a:r>
            <a:r>
              <a:rPr lang="ru-RU" b="1" smtClean="0">
                <a:solidFill>
                  <a:schemeClr val="accent4">
                    <a:lumMod val="50000"/>
                  </a:schemeClr>
                </a:solidFill>
              </a:rPr>
              <a:t>молитвы </a:t>
            </a:r>
            <a:r>
              <a:rPr lang="ru-RU" b="1" smtClean="0">
                <a:solidFill>
                  <a:schemeClr val="accent4">
                    <a:lumMod val="50000"/>
                  </a:schemeClr>
                </a:solidFill>
              </a:rPr>
              <a:t>мусульмане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говорят друг другу: </a:t>
            </a:r>
            <a:r>
              <a:rPr lang="ru-RU" b="1" i="1" dirty="0" smtClean="0">
                <a:solidFill>
                  <a:srgbClr val="C00000"/>
                </a:solidFill>
              </a:rPr>
              <a:t>«</a:t>
            </a:r>
            <a:r>
              <a:rPr lang="ru-RU" b="1" i="1" dirty="0" err="1" smtClean="0">
                <a:solidFill>
                  <a:srgbClr val="C00000"/>
                </a:solidFill>
              </a:rPr>
              <a:t>Салям</a:t>
            </a:r>
            <a:r>
              <a:rPr lang="ru-RU" b="1" i="1" dirty="0" smtClean="0">
                <a:solidFill>
                  <a:srgbClr val="C00000"/>
                </a:solidFill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</a:rPr>
              <a:t>алейкум</a:t>
            </a:r>
            <a:r>
              <a:rPr lang="ru-RU" b="1" i="1" dirty="0" smtClean="0">
                <a:solidFill>
                  <a:srgbClr val="C00000"/>
                </a:solidFill>
              </a:rPr>
              <a:t>!»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-и крепко жмут друг другу руки. </a:t>
            </a:r>
            <a:b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Тем самым они подчёркивают своё единство, своё стремление быть настоящими последователями ислама, побывавшими на пятничной проповеди и помолившимися вместе с единоверцами в мечети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850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71</TotalTime>
  <Words>150</Words>
  <Application>Microsoft Office PowerPoint</Application>
  <PresentationFormat>Произвольный</PresentationFormat>
  <Paragraphs>12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Грань</vt:lpstr>
      <vt:lpstr>Пятница (джума) у мусульман</vt:lpstr>
      <vt:lpstr>В разных религиозных культурах есть особо почитаемые дни недели </vt:lpstr>
      <vt:lpstr>Презентация PowerPoint</vt:lpstr>
      <vt:lpstr>В пятницу Аллах сотворил первого человека – Адама  В пятницу Аллах переселил Адама на землю  В пятницу умер Адам </vt:lpstr>
      <vt:lpstr>К наступлению пятницы верующие готовятся с особым чувством</vt:lpstr>
      <vt:lpstr>Пятничная молитва длится немного больше, чем обычная  В пятницу проводится хутба  </vt:lpstr>
      <vt:lpstr>Во время хутбы никто не отвлекается и не ходит по мечети – в это время важно слушать, делать нужные выводы и брать пример с тех, о ком с чувством гордости говорит духовное лицо</vt:lpstr>
      <vt:lpstr>После пятничной молитвы мусульмане говорят друг другу: «Салям алейкум!» -и крепко жмут друг другу руки.  Тем самым они подчёркивают своё единство, своё стремление быть настоящими последователями ислама, побывавшими на пятничной проповеди и помолившимися вместе с единоверцами в мечети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Пятница у мусульман</dc:title>
  <dc:creator>Пользователь Windows</dc:creator>
  <cp:lastModifiedBy>sash</cp:lastModifiedBy>
  <cp:revision>6</cp:revision>
  <dcterms:created xsi:type="dcterms:W3CDTF">2017-01-31T10:17:50Z</dcterms:created>
  <dcterms:modified xsi:type="dcterms:W3CDTF">2017-02-01T18:44:28Z</dcterms:modified>
</cp:coreProperties>
</file>